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1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6BD529-D264-4B42-AF38-B8CB2C3A8ED9}" type="datetimeFigureOut">
              <a:rPr lang="en-US" smtClean="0"/>
              <a:t>9/25/2013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5B9EA-950C-45D9-957F-1E8DEF867437}" type="slidenum">
              <a:rPr lang="en-US" smtClean="0"/>
              <a:t>‹#›</a:t>
            </a:fld>
            <a:endParaRPr lang="en-US"/>
          </a:p>
        </p:txBody>
      </p:sp>
    </p:spTree>
    <p:extLst>
      <p:ext uri="{BB962C8B-B14F-4D97-AF65-F5344CB8AC3E}">
        <p14:creationId xmlns:p14="http://schemas.microsoft.com/office/powerpoint/2010/main" val="117098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OPAC"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Genr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en.wikipedia.org/wiki/Subject_(grammar)"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thinkquest.org/5002/Basic/whatcn.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ordnetweb.princeton.edu/perl/webwn?s=dewey%20decimal%20syste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file:///C:\Users\brittanyh592415\Google%20Drive\Media%20Assistant\en.wikipedia.org\wiki\Fiction&#820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file:///C:\Users\brittanyh592415\Google%20Drive\Media%20Assistant\en.wikipedia.org\wiki\Non-fiction&#8206;"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Periodical_literatur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Copyrigh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Fair_us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lagiarism.org/"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hlinkClick r:id="rId3"/>
              </a:rPr>
              <a:t>http://en.wikipedia.org/wiki/OPAC</a:t>
            </a:r>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2</a:t>
            </a:fld>
            <a:endParaRPr lang="en-US"/>
          </a:p>
        </p:txBody>
      </p:sp>
    </p:spTree>
    <p:extLst>
      <p:ext uri="{BB962C8B-B14F-4D97-AF65-F5344CB8AC3E}">
        <p14:creationId xmlns:p14="http://schemas.microsoft.com/office/powerpoint/2010/main" val="3985927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http://en.wikipedia.org/wiki/Genre</a:t>
            </a:r>
            <a:endParaRPr lang="en-US" dirty="0" smtClean="0"/>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11</a:t>
            </a:fld>
            <a:endParaRPr lang="en-US"/>
          </a:p>
        </p:txBody>
      </p:sp>
    </p:spTree>
    <p:extLst>
      <p:ext uri="{BB962C8B-B14F-4D97-AF65-F5344CB8AC3E}">
        <p14:creationId xmlns:p14="http://schemas.microsoft.com/office/powerpoint/2010/main" val="4219610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http://en.wikipedia.org/wiki/Subject_(grammar)</a:t>
            </a:r>
            <a:endParaRPr lang="en-US" dirty="0" smtClean="0"/>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12</a:t>
            </a:fld>
            <a:endParaRPr lang="en-US"/>
          </a:p>
        </p:txBody>
      </p:sp>
    </p:spTree>
    <p:extLst>
      <p:ext uri="{BB962C8B-B14F-4D97-AF65-F5344CB8AC3E}">
        <p14:creationId xmlns:p14="http://schemas.microsoft.com/office/powerpoint/2010/main" val="2913910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	</a:t>
            </a:r>
            <a:r>
              <a:rPr lang="en-US" u="sng" smtClean="0">
                <a:hlinkClick r:id="rId3"/>
              </a:rPr>
              <a:t>http://library.thinkquest.org/5002/Basic/whatcn.htm</a:t>
            </a:r>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13</a:t>
            </a:fld>
            <a:endParaRPr lang="en-US"/>
          </a:p>
        </p:txBody>
      </p:sp>
    </p:spTree>
    <p:extLst>
      <p:ext uri="{BB962C8B-B14F-4D97-AF65-F5344CB8AC3E}">
        <p14:creationId xmlns:p14="http://schemas.microsoft.com/office/powerpoint/2010/main" val="3247085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effectLst/>
                <a:latin typeface="+mn-lt"/>
                <a:ea typeface="+mn-ea"/>
                <a:cs typeface="+mn-cs"/>
                <a:hlinkClick r:id="rId3"/>
              </a:rPr>
              <a:t>http://wordnetweb.princeton.edu/perl/webwn?s=dewey decimal system</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3</a:t>
            </a:fld>
            <a:endParaRPr lang="en-US"/>
          </a:p>
        </p:txBody>
      </p:sp>
    </p:spTree>
    <p:extLst>
      <p:ext uri="{BB962C8B-B14F-4D97-AF65-F5344CB8AC3E}">
        <p14:creationId xmlns:p14="http://schemas.microsoft.com/office/powerpoint/2010/main" val="3958520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hlinkClick r:id="rId3" action="ppaction://hlinkfile"/>
              </a:rPr>
              <a:t>http://en.wikipedia.org/wiki/Fiction‎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4</a:t>
            </a:fld>
            <a:endParaRPr lang="en-US"/>
          </a:p>
        </p:txBody>
      </p:sp>
    </p:spTree>
    <p:extLst>
      <p:ext uri="{BB962C8B-B14F-4D97-AF65-F5344CB8AC3E}">
        <p14:creationId xmlns:p14="http://schemas.microsoft.com/office/powerpoint/2010/main" val="2789123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effectLst/>
                <a:latin typeface="+mn-lt"/>
                <a:ea typeface="+mn-ea"/>
                <a:cs typeface="+mn-cs"/>
                <a:hlinkClick r:id="rId3"/>
              </a:rPr>
              <a:t>en.wikipedia.org/wiki/</a:t>
            </a:r>
            <a:r>
              <a:rPr lang="en-US" sz="1200" b="1" u="sng" kern="1200" dirty="0" smtClean="0">
                <a:solidFill>
                  <a:schemeClr val="tx1"/>
                </a:solidFill>
                <a:effectLst/>
                <a:latin typeface="+mn-lt"/>
                <a:ea typeface="+mn-ea"/>
                <a:cs typeface="+mn-cs"/>
                <a:hlinkClick r:id="rId3"/>
              </a:rPr>
              <a:t>Non</a:t>
            </a:r>
            <a:r>
              <a:rPr lang="en-US" sz="1200" u="sng" kern="1200" dirty="0" smtClean="0">
                <a:solidFill>
                  <a:schemeClr val="tx1"/>
                </a:solidFill>
                <a:effectLst/>
                <a:latin typeface="+mn-lt"/>
                <a:ea typeface="+mn-ea"/>
                <a:cs typeface="+mn-cs"/>
                <a:hlinkClick r:id="rId3"/>
              </a:rPr>
              <a:t>-</a:t>
            </a:r>
            <a:r>
              <a:rPr lang="en-US" sz="1200" b="1" u="sng" kern="1200" dirty="0" smtClean="0">
                <a:solidFill>
                  <a:schemeClr val="tx1"/>
                </a:solidFill>
                <a:effectLst/>
                <a:latin typeface="+mn-lt"/>
                <a:ea typeface="+mn-ea"/>
                <a:cs typeface="+mn-cs"/>
                <a:hlinkClick r:id="rId3"/>
              </a:rPr>
              <a:t>fiction</a:t>
            </a:r>
            <a:r>
              <a:rPr lang="en-US" sz="1200" u="sng" kern="1200" dirty="0" smtClean="0">
                <a:solidFill>
                  <a:schemeClr val="tx1"/>
                </a:solidFill>
                <a:effectLst/>
                <a:latin typeface="+mn-lt"/>
                <a:ea typeface="+mn-ea"/>
                <a:cs typeface="+mn-cs"/>
                <a:hlinkClick r:id="rId3"/>
              </a:rPr>
              <a: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5</a:t>
            </a:fld>
            <a:endParaRPr lang="en-US"/>
          </a:p>
        </p:txBody>
      </p:sp>
    </p:spTree>
    <p:extLst>
      <p:ext uri="{BB962C8B-B14F-4D97-AF65-F5344CB8AC3E}">
        <p14:creationId xmlns:p14="http://schemas.microsoft.com/office/powerpoint/2010/main" val="3458900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hlinkClick r:id="rId3"/>
              </a:rPr>
              <a:t>http://en.wikipedia.org/wiki/Periodical_literature</a:t>
            </a:r>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6</a:t>
            </a:fld>
            <a:endParaRPr lang="en-US"/>
          </a:p>
        </p:txBody>
      </p:sp>
    </p:spTree>
    <p:extLst>
      <p:ext uri="{BB962C8B-B14F-4D97-AF65-F5344CB8AC3E}">
        <p14:creationId xmlns:p14="http://schemas.microsoft.com/office/powerpoint/2010/main" val="886943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/en.wikipedia.org/wiki/</a:t>
            </a:r>
            <a:r>
              <a:rPr lang="en-US" sz="1200" kern="1200" dirty="0" err="1" smtClean="0">
                <a:solidFill>
                  <a:schemeClr val="tx1"/>
                </a:solidFill>
                <a:effectLst/>
                <a:latin typeface="+mn-lt"/>
                <a:ea typeface="+mn-ea"/>
                <a:cs typeface="+mn-cs"/>
              </a:rPr>
              <a:t>Boolean_search</a:t>
            </a:r>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7</a:t>
            </a:fld>
            <a:endParaRPr lang="en-US"/>
          </a:p>
        </p:txBody>
      </p:sp>
    </p:spTree>
    <p:extLst>
      <p:ext uri="{BB962C8B-B14F-4D97-AF65-F5344CB8AC3E}">
        <p14:creationId xmlns:p14="http://schemas.microsoft.com/office/powerpoint/2010/main" val="3900721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http://en.wikipedia.org/wiki/Copyright</a:t>
            </a:r>
            <a:endParaRPr lang="en-US" dirty="0" smtClean="0"/>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8</a:t>
            </a:fld>
            <a:endParaRPr lang="en-US"/>
          </a:p>
        </p:txBody>
      </p:sp>
    </p:spTree>
    <p:extLst>
      <p:ext uri="{BB962C8B-B14F-4D97-AF65-F5344CB8AC3E}">
        <p14:creationId xmlns:p14="http://schemas.microsoft.com/office/powerpoint/2010/main" val="1160474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http://en.wikipedia.org/wiki/Fair_use</a:t>
            </a:r>
            <a:endParaRPr lang="en-US" dirty="0" smtClean="0"/>
          </a:p>
          <a:p>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9</a:t>
            </a:fld>
            <a:endParaRPr lang="en-US"/>
          </a:p>
        </p:txBody>
      </p:sp>
    </p:spTree>
    <p:extLst>
      <p:ext uri="{BB962C8B-B14F-4D97-AF65-F5344CB8AC3E}">
        <p14:creationId xmlns:p14="http://schemas.microsoft.com/office/powerpoint/2010/main" val="1012049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u="sng" dirty="0" smtClean="0">
                <a:hlinkClick r:id="rId3"/>
              </a:rPr>
              <a:t>www.plagiarism.org</a:t>
            </a:r>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42B5B9EA-950C-45D9-957F-1E8DEF867437}" type="slidenum">
              <a:rPr lang="en-US" smtClean="0"/>
              <a:t>10</a:t>
            </a:fld>
            <a:endParaRPr lang="en-US"/>
          </a:p>
        </p:txBody>
      </p:sp>
    </p:spTree>
    <p:extLst>
      <p:ext uri="{BB962C8B-B14F-4D97-AF65-F5344CB8AC3E}">
        <p14:creationId xmlns:p14="http://schemas.microsoft.com/office/powerpoint/2010/main" val="85274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31BABB7-6E21-4899-99B9-87EB4FEA91D4}" type="datetimeFigureOut">
              <a:rPr lang="en-US" smtClean="0"/>
              <a:t>9/25/2013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83C0A4B-692C-44FA-8C29-53209F82E8DA}"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BABB7-6E21-4899-99B9-87EB4FEA91D4}"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BABB7-6E21-4899-99B9-87EB4FEA91D4}"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1BABB7-6E21-4899-99B9-87EB4FEA91D4}"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1BABB7-6E21-4899-99B9-87EB4FEA91D4}" type="datetimeFigureOut">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31BABB7-6E21-4899-99B9-87EB4FEA91D4}" type="datetimeFigureOut">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3C0A4B-692C-44FA-8C29-53209F82E8DA}"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1BABB7-6E21-4899-99B9-87EB4FEA91D4}" type="datetimeFigureOut">
              <a:rPr lang="en-US" smtClean="0"/>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1BABB7-6E21-4899-99B9-87EB4FEA91D4}" type="datetimeFigureOut">
              <a:rPr lang="en-US" smtClean="0"/>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1BABB7-6E21-4899-99B9-87EB4FEA91D4}" type="datetimeFigureOut">
              <a:rPr lang="en-US" smtClean="0"/>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31BABB7-6E21-4899-99B9-87EB4FEA91D4}" type="datetimeFigureOut">
              <a:rPr lang="en-US" smtClean="0"/>
              <a:t>9/25/2013</a:t>
            </a:fld>
            <a:endParaRPr lang="en-US"/>
          </a:p>
        </p:txBody>
      </p:sp>
      <p:sp>
        <p:nvSpPr>
          <p:cNvPr id="7" name="Slide Number Placeholder 6"/>
          <p:cNvSpPr>
            <a:spLocks noGrp="1"/>
          </p:cNvSpPr>
          <p:nvPr>
            <p:ph type="sldNum" sz="quarter" idx="12"/>
          </p:nvPr>
        </p:nvSpPr>
        <p:spPr/>
        <p:txBody>
          <a:bodyPr/>
          <a:lstStyle/>
          <a:p>
            <a:fld id="{883C0A4B-692C-44FA-8C29-53209F82E8DA}"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1BABB7-6E21-4899-99B9-87EB4FEA91D4}" type="datetimeFigureOut">
              <a:rPr lang="en-US" smtClean="0"/>
              <a:t>9/25/2013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883C0A4B-692C-44FA-8C29-53209F82E8D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31BABB7-6E21-4899-99B9-87EB4FEA91D4}" type="datetimeFigureOut">
              <a:rPr lang="en-US" smtClean="0"/>
              <a:t>9/25/2013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83C0A4B-692C-44FA-8C29-53209F82E8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Glossary of Terms</a:t>
            </a:r>
            <a:endParaRPr lang="en-US" dirty="0"/>
          </a:p>
        </p:txBody>
      </p:sp>
      <p:sp>
        <p:nvSpPr>
          <p:cNvPr id="3" name="Subtitle 2"/>
          <p:cNvSpPr>
            <a:spLocks noGrp="1"/>
          </p:cNvSpPr>
          <p:nvPr>
            <p:ph type="subTitle" idx="1"/>
          </p:nvPr>
        </p:nvSpPr>
        <p:spPr/>
        <p:txBody>
          <a:bodyPr/>
          <a:lstStyle/>
          <a:p>
            <a:r>
              <a:rPr lang="en-US" dirty="0" smtClean="0"/>
              <a:t>Brittany Harrah</a:t>
            </a:r>
            <a:endParaRPr lang="en-US" dirty="0"/>
          </a:p>
        </p:txBody>
      </p:sp>
    </p:spTree>
    <p:extLst>
      <p:ext uri="{BB962C8B-B14F-4D97-AF65-F5344CB8AC3E}">
        <p14:creationId xmlns:p14="http://schemas.microsoft.com/office/powerpoint/2010/main" val="2021056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Plagiarism </a:t>
            </a:r>
            <a:endParaRPr lang="en-US" dirty="0"/>
          </a:p>
        </p:txBody>
      </p:sp>
      <p:sp>
        <p:nvSpPr>
          <p:cNvPr id="3" name="Content Placeholder 2"/>
          <p:cNvSpPr>
            <a:spLocks noGrp="1"/>
          </p:cNvSpPr>
          <p:nvPr>
            <p:ph idx="1"/>
          </p:nvPr>
        </p:nvSpPr>
        <p:spPr/>
        <p:txBody>
          <a:bodyPr/>
          <a:lstStyle/>
          <a:p>
            <a:r>
              <a:rPr lang="en-US" dirty="0" smtClean="0"/>
              <a:t>the </a:t>
            </a:r>
            <a:r>
              <a:rPr lang="en-US" dirty="0"/>
              <a:t>practice of taking someone else's work or ideas and passing them off as one's own.</a:t>
            </a:r>
          </a:p>
          <a:p>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505200"/>
            <a:ext cx="3467100" cy="2418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45173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a:t>
            </a:r>
            <a:endParaRPr lang="en-US" dirty="0"/>
          </a:p>
        </p:txBody>
      </p:sp>
      <p:sp>
        <p:nvSpPr>
          <p:cNvPr id="3" name="Content Placeholder 2"/>
          <p:cNvSpPr>
            <a:spLocks noGrp="1"/>
          </p:cNvSpPr>
          <p:nvPr>
            <p:ph idx="1"/>
          </p:nvPr>
        </p:nvSpPr>
        <p:spPr/>
        <p:txBody>
          <a:bodyPr/>
          <a:lstStyle/>
          <a:p>
            <a:r>
              <a:rPr lang="en-US" dirty="0"/>
              <a:t>a category of artistic composition, as in music or literature, characterized by similarities in form, style, or subject matter.</a:t>
            </a:r>
          </a:p>
          <a:p>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429000"/>
            <a:ext cx="617220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4" descr="data:image/jpeg;base64,/9j/4AAQSkZJRgABAQAAAQABAAD/2wCEAAkGBhQSEBUUEhQVFRUVFBYUFRUUFRYUFRcVFBcVFRUUFRQYHSYgGBojHBUYIC8gJCcqLi0sFh4xNTAqNScrLCkBCQoKDgwOGg8PGiwkHyUsKSwsLCwsLSwsKSwsKS8vKSwsLCksLCksLCwpKSwsKSwsKSwpLCwsKSwpLCwsLCwpLP/AABEIAK0AyAMBIgACEQEDEQH/xAAbAAACAgMBAAAAAAAAAAAAAAAABgQFAQIDB//EAD8QAAIBAgQEAwMKAwgDAQAAAAECAwARBAUSIQYTMUEiUWEycYEHFCNCUpGhscHRcoKSFSQlQ2JzsvBTg/EW/8QAGgEAAwEBAQEAAAAAAAAAAAAAAAECAwQGBf/EAC0RAAICAQMCBgECBwAAAAAAAAABAhEhAxIxBFETIjJBUnFhkaEVJDM0QrHw/9oADAMBAAIRAxEAPwD3GiiigAooooAKKKKACiiigAooooAKKKKACiqvD8TYZ3CJMhYmwAvcnf09D91WlA2muTFFcsXi1jQu7BVHUn7qoOHM6xMrIJUQo0bOZEYmx1AL9UAA3IAvqstz1pWNRbVjLRRRTJCiiigAooooAKKKKACiiigAooooAKKKKACsXrWaTSpNibAmy7k23sB50m4HFY2TFzOViUokemOSWQLGkoLWIRSGfw7sTt0Hqmy4x3WOtFaqdt/wramQFFR8fi+VE8hBYIjOQOpCgkgeu1V2V5vNJKQ8IjTxAEOXOpdBF7KFswY2IJ9miylFtWXNYNFQ83WQwsIfb2tYgG1xcAkEA27mgSyxY4Zy8PNqJJC6XQFpADFeQRlVOxUHVa++59Kc6U+C0ZZJlbSTpiJIRo7kmS9lYCy+QG19XnTPisWka6nYKLgXPmTYD1JNTHg11rc6F3iAvPJJh4jrKqkrLrEbJudHKcX0vdC3iUjpuKs+Hsq5EW5cs+ktr0hhZQqrZPCAAANqX8pwzz4qN5lkLormXXHyxC4YaEhkABdTuLXYEC5tTh84XXo1DXbVpuNWm9tWnra/ehdwm9q2o60Vis1RiFFFFABRRRQAUUUUAFFFFABRRRQAUUVigDNUed5CsmtwGbUF5sSkLzxGGCRsx9lbtv596u6gZxncWGQNK1tRCoo3d2OwVF7nekyo3eCk4ezdokWORDo5rxCUMCgkBY8tVJ1CNbFQx+z2pqBpazfhgYiJmSNYp5R4i5Zgmuwk8KG2srddQ8+tQ8o4mnSMLLDI8js4hBVIdQBsirHclUC2JY9Ae5pXRrKKnmI4kUocOxFcW6c32bhlFgZCpJDOhZmBs3teEGwsKblJtv1723pXziTlYsNpkYnlurKxVFUHRIG+ra3iJIHUC/k2Tp+8SXxDm00EkYh0SGQkckqxc2BOsMp2F7AkggXqz+dOsId4zrsC0cZDkE9QCbA286reJszmhVDAqksGF2R5PEBeNAEItqNxcmwqZks8rQkzghtTWuvLJUeySl2sfjR7g15U6KXgrEO5ZpHZmMEBBZLEo3OZW1FiTclttrWG29cs7wU7c8SrEYS4kEkrO6qiAaFjhjswe97m/wB9dOFMPaRyOZGpI+jtsz2cuznlL2tb1B8xTYTSStFzltnaF3Bv80wJnMcruyJJJEXMkmoqq8tS25t0t6UtPGZ4ziIcSwmxWleRC6oROqW0NKw1hEAuU27+dWmZZzHLioZ4icTBCJFdcOdbRzG2iRowbsLBgPK5q1yHALI7YqTDJFK7MEJUCblbBeYezH8rClyWnsW58/8AYLjBRMsaLI2pwihm6amAAZrep3rtXHE4xI7cx1TUwVdTBbseii/U+lUuRcVfOJCrIqAlhH47sShYOrJYaSthc7jxAXvVWc21tNjDRUefHIjIrGxkJVL92Ava/nYGuWWZxHiF1RNcX91x01AdbG2xpip1ZNorFZoEFFFFABRRRQAUUUUAFLXGfFAwyJGjIJ5zojLmyICQDM/kq3+JsKZao58lhiOJxEitMZEOtWAc8tFuIY1+z1Nu5NJmmntu2d8jxGIIZMSihksBKh+jlBv4lXqp23B89iaznWWI6SNyUlkMZj8Z03Qm5GqxKje+2+3upTyPiDTMpjLR4WPD8ydHdJIoU0jkhHXcPsbqSdvhTfk+eRYpNcTX2GpSNLpqFwHU7qaSdlzjKDsX+FMYVkVJZneR0FjKGBkRQQpjT/LW4b2vE9ie1T+JuHedZ0W7FlEgDaWeNb2QMdgAxDaejW3qDxFlHKZpEaVEkvzXjIaRGDXiSEN7Bd5Gu2/wBq/ybMDIpVlZZItKSK1r30hgbqSDcEHr3oXZjk688RcyziB8PGsXKMt3ljhIcBmZGa94zcxxL01EmwA8xVnxdhQ8KMwUkNps4DR/SDSdWo6Ra/tEG3lvVRn+SO2MskYVJmj1MsWsOFBJ5jE2ChgCUsNQsbk1twxj3eP5sUYxtHLy3Z2LWRgv0hAsgJNtIJK2sb9aX4LaWJotv7Qb5pE0Z0l3SPWwVggLaCwtZSNtu24qVgXlBmjkLSaApSTSEZg4a67WUsCvUfaFcMLbBwNzHDeIsFBYgXA8ILEsRt19egpcxPyhOQSoACtY7Xtv099S5pGe2+C44KwRjEn0ckYYREawF1EKQx09dV73J3PhqkhzqR5JcNMrjFYqUoYnJWKLDAEF4nGzeC+67liPKsr8pWu9lKgDawJJPqDat8Bm0WYAxYtQRctFMDoZG9CN0f1FLeuDRctyRJxXCqxYkTSGOLDxCMiVZGjk0xoqiBwAAU1KG6+lt6vcfngtGsBLySDmIgAGpACfEW9hSRbVbYkVGznBMqYVgHxCQOGddmkcaGUSW2DMpIa33VtEjYqZJTG8KQ7xu40SuzHxjT2iKixB3JI6WqyG9yTkVGAwjYyRpHu41EFZR9EYJPC0Wj/LnjK2NuvnY7MUOEgwia2KqfCjTPpDv2XmSWFz03NU+Y8VoySCIyQyRSEEvC/LLoblJGUGysO/WxBqBgC+OYTorFXlUiQy+COJbCXDvDezG4YdCDqBvQU4yat4RjHZpLi5ApSUQsRoVEDEsrFSRKB9HIjrq1EgAAbNemPJuHVhfmtpMxTQxjRY0O4LMFA6sQCbk79NqsMvy2OBNEKBEuW0r0BY3Nh2qv4wRvmM5QkMqFxpYqTy7OVuNxcAj4069yHPc9scIuaCaSII54EQ63SGZnkvhw2JMQKR8pAzqSQx1MTptew71rFlWLlkSTEK5DogOl1jVFKlJEkQk9QdVlB3Nri1Fi8JdxsfO4A6oZY9TEqF1AksOo26Gs5Tm6YmMSRXKHoSLXHmPSljKMhUtJBqCyRQ4MS6EsOZEzukinvqFwfdTFlWRph2lZSSZWDNfSBte1lUAd+trnvTyKUYpfksqKKKZkFFFFABWKzRQBS4/hSGVgSNKmUTSotgszoLJzB3tsfWwvSzMmKadlRuTjMXZiRpZcNhICyrq7O7Fz8T6bvEGPjcsEdGKnSwVgSpHYgdDUPO+H48ShDAq4VlSVdpE1ixKsPyqWjaGo06kRcJmSyn5piktKYzqBVuXKFsHaJj7QFx6i4qsx+EXAXm5+n6QaIdVlfWQtpGdiWYj65PhA2FUuYYFsAs8jsscpikjwci3EKBEVm9onRLJbv107Vc5IYhLGsqrK8sLYkTyIgkSEcsIszW3bxEXFvZpWa7ayuP9jZhcUkiB42DKejKbg9tjVLnWYCAFYQqvIxZiAB0tqY+Ztbc1cviV5etSCum4IIIItsQe9eaYySSZ9JY3cEADfYb6ifXeo1JUqM9KG5nLP8ANmkVhq2S1z01M/QfhSvPixEugrbV2A79yf8AvarbMSsUT73J3U+u2/4XFLmFZ5wJJfZUHc9uu/vrGLR0yiyXgMe7qLCzqTYHcMAe3kauo8UrEXsusdumroL+tLuHILJpexBJA6dRup/StGxpaYRkXJJt291/uptIlWeicPZrJCuq+pdwy7mxHcDten7Lses0Yde43HkfWvCcHmE8MgAJO+wPUW30nz2/KnDhzicQ4mM/5WIAUj7DA7fdqp6cqdE62niy8zHP0hxspVJElVVi02vHindQYV1D2XUt1P1dXW207L+LwUg5kTBpvCSunQJgWDILnUd1Ivba4ud6tY8qAxLzXFpI41K2+tEzlXv7nt8BUR+FMOCXe9gzObuVUXfm72I2DXPxropmW6DVNFGvFWIlAlSIA3eKNdTkF2hMiq1woLh0CHbYkgGmLIMUJYTd5JT9ZpYuUfEN10lQLDp38r1EyvhyPCM8zSEgK5JICixbmM8lvaYW9rsL+ZqrzXixJ3lwqzJhgVUJOz6XLOFdGjjI3XceIke6lxyU0p4gsdxhzTPIsLpVgxJBKpEhdtCAam0r0UXH3il/C4oY7FPHO94GhEmHjQkRzwuTeRr7l0OkWBFtjVVhstbEciNVdMVh1kScTrLJh5AWUkSSXBcMw1rYnvcU55TkmgK07CWZSzB9IUJrABSJfqpYAW9KMsGo6a/JScP5acLmc0XMeRZMLE6GQ6mURSOmjV1a2vqd6cK5/NV169I16dOq3i0k3038r711qkqMZy3OwooopkBRRRQAVFzPFGKGSRVLlEZgqgksQCQoA8zVXxRxAcNyVVolaWQrqnYrGFVSzEkdOgHxqdkmafOMPHMV0GRb6Se+/Q7XG1x6UrL2NJS9hQgwRwEcPPMTO12aVEMc6KA0+JLOCdY2t2vqt3pgPFqIgbERSwBmVU1qG1awSD4CbWCm4PSrfFYGOUESIrAqybi/hcWYX8iPyqqfhwqYDHK30DOVE15QQ66bXuCLDYHfqetKq4NN8Z+omYnEGSKTlxLIVJVVkICOwt9bxbD3dqpIuCefLz8e4lcqE5Ud0gVQSwUre8m5v4vuqtxGQ4iFSgE0r8ocmSGTQiYli7SySDUOrsDchvCLWqzy/O8QZ4wxQpLNLGqaCrBIUs8oa/TWOhHRxvS+yknFeRnPiPMljflBlRUQWRRbrf6o9wA+NLeRq0vjFgHuob7CDrsO5sPvrt8p+JaFwftKrfBWYftW3CU6nDKR5WNcuovMb6PpOWdZA0pRUACg3JvvY/rUibhhI8K0a91IJI9KnPmcSHxSKD5FgDUxcVG67MGB9b/lVRihubPI+JMuWKSEIwLEgvboo26kVPwGD5+LaRFIRDcsRa5t0p4xOQRO9+lS48FHGulbAUKLG5LkpcVlgaaN7CwJufht+dIOf5lpnMVvYc9DYb2PTtXpk8y3615ZxvFbE67W1Gx/Q0kqYpu4nv3C2P5uCidfEeWB1+sB0JpQzTiyTHYOSBsJNGzyrh3K2kRTzEEgZl3Twm+4qR8jc5ODcb2WQAX9Rv8ApTG2TPHjxiIdISVdGJQm1yg+jlX/AFDdT5gjyrp5RywlGMnaz7CzBl+IYyYP5wyzQxFIxJ4ocRhXuELJ11r7JYbiw86sslydcdluE5jME5KLIi6fpNNhpdiCwAK9iOtNhw6lg5UagCoaw1AGxIB6gGw+6qLLszihEkOHhlZIDIGbwqgcXcoGdhc+L3b9adUPxHJY5GECs1pFKGUMpBBAII3BB3BBreqOcKKKKACiiigAooooAqs04ejxEgaXxAQyxaCBa02jU3vsgFL2P4ZxBADomKb5ssCuZOXypF1AzAH7V1JI8QKU7VgmlRpHUaExMLixIl5pgz4jl32aPlRw2aTQQQC7KSD5mjLOL5W+bglJOYyo/hdXAcuUkJHhXwKG0+p6U46x5iomIyeCRgzRoWHRrAMNiNmG/Qn76VF+In6kVWB41jddUiNEpjaZGYqwaMOI7jSSQSWWwIudVWMObYd9D6lBJZE5g5b321IA9jfpt7qi43hOJ1GgmNljijjI3CCF+YllPXe179bCq3OeFJZpAzMkuqHkSbtCVBcsXjADjcHcHuq2NGQrTfGBe+WQH6FtJ0qGDtbbxEWBPwv8aq+HpdWXgqdNyRcdRbrXpXFeXc7BTR9SUNr+Y3v+Fed8N4NThDGDsHcfjWGosmuhwUjYCOTVy4mc33dm7+pNcMBmHzeTTbTv0vcVNznh6QAomqxFgRvpPmBRw7wToVWkJNr+11N/TtUJYOlvPBf5tmTx4cSDoR199eeT5uXfxSP1+2VHur1fHQocKqkbX02pDzX5P0cXU979SP8AvSnRGa4IeEm0kXv6HWT+tQePcO7cph3v+lNWVcNAG8liQABbfp5nvVbxuVAi8g/7UcZG4uWBq+RWeQI8bG4F2IC7KdgCW7k+XpV/HxVJAszYkvzQrssDR6IzoJP0UwuHGmxNzewJsKPkry8R4It3kkZifQbAfn99MEmSRtMJXd3sSVjZ7xqxUqSEt5E9b9TW8bo5ZbYza9iq/tCZJ0tyJJJY3Q8ssE5iWkhDN4iAUMnbsKMDw2fnrzTxq2uON7qzctZl1I9kJ3uujcjsavcHg4YRaJI4wTchAqgnz2rscWg6uv8AUKojc/8AFEbI8uMGHSItq5YKqf8AQCdAN+4Ww+FT6itmcQ6yIP51/eiHM4nbSkiMfJWBP3CmQ4yeWiVRRRTICiiigAooooAKUvlNkK4K4JH0qdDbzptpO+VM/wBx/wDan61Gp6WdfRK+oh9nlfzxvtt/Uf3rIzCT/wAj/wBTfvUS9GqvnWz3nhx7E9c2lHSWT+tv3rqufzjpNJ/W371WaqyGo3MT0tP4r9C2/wD0eItbnSW8tZrhHmsi+y5HfbaoF621UWyfC0/iv0LH+2Zu7tW65/N9s/hVbqrGrcUWyHpQ+KLVs7mIsZGt5bftUVs6mHSRvwrizVGlpWyfCh8UTWzaX7bffXOTHMerE+/eouqtS1Oylpx7InDNJBsJHA8gxArR8xkP13/qP71DvWNVFs02R7I7tiWP1m+81oZD5muZasa6LY9q7G5amj5NG/xBP4X/ACpT100fJs/+Ixe5/wDiavTfmRydav5ef0z22iiivonhAooooAKKKKACkz5VT/cR/up+tOdJfysH+4j/AHU/Wo1PSzr6H+4h9nkN6L1z10F6+ce9s6aqA1ctVZ10hnYGshq466zroEzsWrBbce/9K5h6L7j3/pQQyVeuE9dNVRpZN6RDZktWNVaFq11VRaOl611VzLUGSkUdNVYvXPVRemB0Jpn+Tk/4lD/N/wATSnqpk+Tpv8Sg97f8TVw9SOPrP6E/pnvVFFFfRPCBRRRQAUUUUAFJfyrRlsEAoJPNXYC56HtVvjsyfewOkE+z1sO9Ucuapvcn43rKck1R2dNGWnOOp2PKI8qmY7ROf5TWJMtlXYxuPepr0PEcQorXH6/lWknGajqG/pb87Vy7F3PRfxKfw/c82cEGx2PketY1U85rxPA8bGWIMLH6h1X7W22PrSAr1nKNHf0/U+MniqO2qs6q46qyGqTqO4NZ1bj3/pXHXWQdx8fyoIZLJ2qM53rqX2qJI+9IxbNy9a6q1LVqWqjSzcmsXrQtWNVItMk4bDtI4RFLMdgB1NXQ4Jxf/jt72X96seHuFHXlzDERozC4WxaysO5v1saZhl897Ryo38RYfiAa2jDGT5XUdfslWnX7iSOBsX15Y/rX96tuDOHp4cfC8iEIrHU1wQNiKYJJMVGPFGGHnG4b8DY/hWmDzOW5LQyC/wDpY1aikzin1+pqQcXWcHpUcyt7JB9xrpSVgsce0cgP8JFM2VY0yKdQsVNj69wa6lKz4M9PaT6KKKoyCouZY0RRlz26e+pVLXGkh0Rr2Ytf4W/ek8IqKtkFeIDf2SR5gWFq4TcXRD2rA+th+dS48ZoRVCjyrTE40ddCn3gftWOe52WuxDbimFulr+grhLxrGo6X/lP7VLXMdQI0ge7/AOVGfO2TYAUs9ysdisbj+KxvYA/aUj8xSfxXxBBOUEQQuLlnQWFtgATYX3p6OfMSbqvluAf0pU44x30aJoTdz4goBFhe341lL0n0ele3VjgUdVGquJNGqsD0O4kaqyr7j4/lXANWY38Q95/KkRKWCcz7VDkaurtUSVqDKUjqXrXXXNmrXVVFqR1LUa64lqwWooe4dsqiiaOPTNKNhdvCR6gHyHlTHgMtHVMUf5lB/I15jw4o+c2KhgynYk2BuDcAHrXoOCySMqNJkQkgXDkj7mvW8cnn9eLUmrLhlxCEWkie/nrX9Gru+NxY/wAu/wDAwb8L3/CqzF4WTD7rKW/iW/5Gq7AcaSsxBUeHvfr8O1XdHI1aGrD5zKB4oZL+RBsam8N8Ta8TymXSWXp6jcfrVfDxA2i+kXqFhMTqzCCQCxZwDarTyYzXldo9QooorY4j/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data:image/jpeg;base64,/9j/4AAQSkZJRgABAQAAAQABAAD/2wCEAAkGBhQSEBUUEhQVFRUVFBYUFRUUFRYUFRcVFBcVFRUUFRQYHSYgGBojHBUYIC8gJCcqLi0sFh4xNTAqNScrLCkBCQoKDgwOGg8PGiwkHyUsKSwsLCwsLSwsKSwsKS8vKSwsLCksLCksLCwpKSwsKSwsKSwpLCwsKSwpLCwsLCwpLP/AABEIAK0AyAMBIgACEQEDEQH/xAAbAAACAgMBAAAAAAAAAAAAAAAABgQFAQIDB//EAD8QAAIBAgQEAwMKAwgDAQAAAAECAwARBAUSIQYTMUEiUWEycYEHFCNCUpGhscHRcoKSFSQlQ2JzsvBTg/EW/8QAGgEAAwEBAQEAAAAAAAAAAAAAAAECAwQGBf/EAC0RAAICAQMCBgECBwAAAAAAAAABAhEhAxIxBFETIjJBUnFhkaEVJDM0QrHw/9oADAMBAAIRAxEAPwD3GiiigAooooAKKKKACiiigAooooAKKKKACiqvD8TYZ3CJMhYmwAvcnf09D91WlA2muTFFcsXi1jQu7BVHUn7qoOHM6xMrIJUQo0bOZEYmx1AL9UAA3IAvqstz1pWNRbVjLRRRTJCiiigAooooAKKKKACiiigAooooAKKKKACsXrWaTSpNibAmy7k23sB50m4HFY2TFzOViUokemOSWQLGkoLWIRSGfw7sTt0Hqmy4x3WOtFaqdt/wramQFFR8fi+VE8hBYIjOQOpCgkgeu1V2V5vNJKQ8IjTxAEOXOpdBF7KFswY2IJ9miylFtWXNYNFQ83WQwsIfb2tYgG1xcAkEA27mgSyxY4Zy8PNqJJC6XQFpADFeQRlVOxUHVa++59Kc6U+C0ZZJlbSTpiJIRo7kmS9lYCy+QG19XnTPisWka6nYKLgXPmTYD1JNTHg11rc6F3iAvPJJh4jrKqkrLrEbJudHKcX0vdC3iUjpuKs+Hsq5EW5cs+ktr0hhZQqrZPCAAANqX8pwzz4qN5lkLormXXHyxC4YaEhkABdTuLXYEC5tTh84XXo1DXbVpuNWm9tWnra/ehdwm9q2o60Vis1RiFFFFABRRRQAUUUUAFFFFABRRRQAUUVigDNUed5CsmtwGbUF5sSkLzxGGCRsx9lbtv596u6gZxncWGQNK1tRCoo3d2OwVF7nekyo3eCk4ezdokWORDo5rxCUMCgkBY8tVJ1CNbFQx+z2pqBpazfhgYiJmSNYp5R4i5Zgmuwk8KG2srddQ8+tQ8o4mnSMLLDI8js4hBVIdQBsirHclUC2JY9Ae5pXRrKKnmI4kUocOxFcW6c32bhlFgZCpJDOhZmBs3teEGwsKblJtv1723pXziTlYsNpkYnlurKxVFUHRIG+ra3iJIHUC/k2Tp+8SXxDm00EkYh0SGQkckqxc2BOsMp2F7AkggXqz+dOsId4zrsC0cZDkE9QCbA286reJszmhVDAqksGF2R5PEBeNAEItqNxcmwqZks8rQkzghtTWuvLJUeySl2sfjR7g15U6KXgrEO5ZpHZmMEBBZLEo3OZW1FiTclttrWG29cs7wU7c8SrEYS4kEkrO6qiAaFjhjswe97m/wB9dOFMPaRyOZGpI+jtsz2cuznlL2tb1B8xTYTSStFzltnaF3Bv80wJnMcruyJJJEXMkmoqq8tS25t0t6UtPGZ4ziIcSwmxWleRC6oROqW0NKw1hEAuU27+dWmZZzHLioZ4icTBCJFdcOdbRzG2iRowbsLBgPK5q1yHALI7YqTDJFK7MEJUCblbBeYezH8rClyWnsW58/8AYLjBRMsaLI2pwihm6amAAZrep3rtXHE4xI7cx1TUwVdTBbseii/U+lUuRcVfOJCrIqAlhH47sShYOrJYaSthc7jxAXvVWc21tNjDRUefHIjIrGxkJVL92Ava/nYGuWWZxHiF1RNcX91x01AdbG2xpip1ZNorFZoEFFFFABRRRQAUUUUAFLXGfFAwyJGjIJ5zojLmyICQDM/kq3+JsKZao58lhiOJxEitMZEOtWAc8tFuIY1+z1Nu5NJmmntu2d8jxGIIZMSihksBKh+jlBv4lXqp23B89iaznWWI6SNyUlkMZj8Z03Qm5GqxKje+2+3upTyPiDTMpjLR4WPD8ydHdJIoU0jkhHXcPsbqSdvhTfk+eRYpNcTX2GpSNLpqFwHU7qaSdlzjKDsX+FMYVkVJZneR0FjKGBkRQQpjT/LW4b2vE9ie1T+JuHedZ0W7FlEgDaWeNb2QMdgAxDaejW3qDxFlHKZpEaVEkvzXjIaRGDXiSEN7Bd5Gu2/wBq/ybMDIpVlZZItKSK1r30hgbqSDcEHr3oXZjk688RcyziB8PGsXKMt3ljhIcBmZGa94zcxxL01EmwA8xVnxdhQ8KMwUkNps4DR/SDSdWo6Ra/tEG3lvVRn+SO2MskYVJmj1MsWsOFBJ5jE2ChgCUsNQsbk1twxj3eP5sUYxtHLy3Z2LWRgv0hAsgJNtIJK2sb9aX4LaWJotv7Qb5pE0Z0l3SPWwVggLaCwtZSNtu24qVgXlBmjkLSaApSTSEZg4a67WUsCvUfaFcMLbBwNzHDeIsFBYgXA8ILEsRt19egpcxPyhOQSoACtY7Xtv099S5pGe2+C44KwRjEn0ckYYREawF1EKQx09dV73J3PhqkhzqR5JcNMrjFYqUoYnJWKLDAEF4nGzeC+67liPKsr8pWu9lKgDawJJPqDat8Bm0WYAxYtQRctFMDoZG9CN0f1FLeuDRctyRJxXCqxYkTSGOLDxCMiVZGjk0xoqiBwAAU1KG6+lt6vcfngtGsBLySDmIgAGpACfEW9hSRbVbYkVGznBMqYVgHxCQOGddmkcaGUSW2DMpIa33VtEjYqZJTG8KQ7xu40SuzHxjT2iKixB3JI6WqyG9yTkVGAwjYyRpHu41EFZR9EYJPC0Wj/LnjK2NuvnY7MUOEgwia2KqfCjTPpDv2XmSWFz03NU+Y8VoySCIyQyRSEEvC/LLoblJGUGysO/WxBqBgC+OYTorFXlUiQy+COJbCXDvDezG4YdCDqBvQU4yat4RjHZpLi5ApSUQsRoVEDEsrFSRKB9HIjrq1EgAAbNemPJuHVhfmtpMxTQxjRY0O4LMFA6sQCbk79NqsMvy2OBNEKBEuW0r0BY3Nh2qv4wRvmM5QkMqFxpYqTy7OVuNxcAj4069yHPc9scIuaCaSII54EQ63SGZnkvhw2JMQKR8pAzqSQx1MTptew71rFlWLlkSTEK5DogOl1jVFKlJEkQk9QdVlB3Nri1Fi8JdxsfO4A6oZY9TEqF1AksOo26Gs5Tm6YmMSRXKHoSLXHmPSljKMhUtJBqCyRQ4MS6EsOZEzukinvqFwfdTFlWRph2lZSSZWDNfSBte1lUAd+trnvTyKUYpfksqKKKZkFFFFABWKzRQBS4/hSGVgSNKmUTSotgszoLJzB3tsfWwvSzMmKadlRuTjMXZiRpZcNhICyrq7O7Fz8T6bvEGPjcsEdGKnSwVgSpHYgdDUPO+H48ShDAq4VlSVdpE1ixKsPyqWjaGo06kRcJmSyn5piktKYzqBVuXKFsHaJj7QFx6i4qsx+EXAXm5+n6QaIdVlfWQtpGdiWYj65PhA2FUuYYFsAs8jsscpikjwci3EKBEVm9onRLJbv107Vc5IYhLGsqrK8sLYkTyIgkSEcsIszW3bxEXFvZpWa7ayuP9jZhcUkiB42DKejKbg9tjVLnWYCAFYQqvIxZiAB0tqY+Ztbc1cviV5etSCum4IIIItsQe9eaYySSZ9JY3cEADfYb6ifXeo1JUqM9KG5nLP8ANmkVhq2S1z01M/QfhSvPixEugrbV2A79yf8AvarbMSsUT73J3U+u2/4XFLmFZ5wJJfZUHc9uu/vrGLR0yiyXgMe7qLCzqTYHcMAe3kauo8UrEXsusdumroL+tLuHILJpexBJA6dRup/StGxpaYRkXJJt291/uptIlWeicPZrJCuq+pdwy7mxHcDten7Lses0Yde43HkfWvCcHmE8MgAJO+wPUW30nz2/KnDhzicQ4mM/5WIAUj7DA7fdqp6cqdE62niy8zHP0hxspVJElVVi02vHindQYV1D2XUt1P1dXW207L+LwUg5kTBpvCSunQJgWDILnUd1Ivba4ud6tY8qAxLzXFpI41K2+tEzlXv7nt8BUR+FMOCXe9gzObuVUXfm72I2DXPxropmW6DVNFGvFWIlAlSIA3eKNdTkF2hMiq1woLh0CHbYkgGmLIMUJYTd5JT9ZpYuUfEN10lQLDp38r1EyvhyPCM8zSEgK5JICixbmM8lvaYW9rsL+ZqrzXixJ3lwqzJhgVUJOz6XLOFdGjjI3XceIke6lxyU0p4gsdxhzTPIsLpVgxJBKpEhdtCAam0r0UXH3il/C4oY7FPHO94GhEmHjQkRzwuTeRr7l0OkWBFtjVVhstbEciNVdMVh1kScTrLJh5AWUkSSXBcMw1rYnvcU55TkmgK07CWZSzB9IUJrABSJfqpYAW9KMsGo6a/JScP5acLmc0XMeRZMLE6GQ6mURSOmjV1a2vqd6cK5/NV169I16dOq3i0k3038r711qkqMZy3OwooopkBRRRQAVFzPFGKGSRVLlEZgqgksQCQoA8zVXxRxAcNyVVolaWQrqnYrGFVSzEkdOgHxqdkmafOMPHMV0GRb6Se+/Q7XG1x6UrL2NJS9hQgwRwEcPPMTO12aVEMc6KA0+JLOCdY2t2vqt3pgPFqIgbERSwBmVU1qG1awSD4CbWCm4PSrfFYGOUESIrAqybi/hcWYX8iPyqqfhwqYDHK30DOVE15QQ66bXuCLDYHfqetKq4NN8Z+omYnEGSKTlxLIVJVVkICOwt9bxbD3dqpIuCefLz8e4lcqE5Ud0gVQSwUre8m5v4vuqtxGQ4iFSgE0r8ocmSGTQiYli7SySDUOrsDchvCLWqzy/O8QZ4wxQpLNLGqaCrBIUs8oa/TWOhHRxvS+yknFeRnPiPMljflBlRUQWRRbrf6o9wA+NLeRq0vjFgHuob7CDrsO5sPvrt8p+JaFwftKrfBWYftW3CU6nDKR5WNcuovMb6PpOWdZA0pRUACg3JvvY/rUibhhI8K0a91IJI9KnPmcSHxSKD5FgDUxcVG67MGB9b/lVRihubPI+JMuWKSEIwLEgvboo26kVPwGD5+LaRFIRDcsRa5t0p4xOQRO9+lS48FHGulbAUKLG5LkpcVlgaaN7CwJufht+dIOf5lpnMVvYc9DYb2PTtXpk8y3615ZxvFbE67W1Gx/Q0kqYpu4nv3C2P5uCidfEeWB1+sB0JpQzTiyTHYOSBsJNGzyrh3K2kRTzEEgZl3Twm+4qR8jc5ODcb2WQAX9Rv8ApTG2TPHjxiIdISVdGJQm1yg+jlX/AFDdT5gjyrp5RywlGMnaz7CzBl+IYyYP5wyzQxFIxJ4ocRhXuELJ11r7JYbiw86sslydcdluE5jME5KLIi6fpNNhpdiCwAK9iOtNhw6lg5UagCoaw1AGxIB6gGw+6qLLszihEkOHhlZIDIGbwqgcXcoGdhc+L3b9adUPxHJY5GECs1pFKGUMpBBAII3BB3BBreqOcKKKKACiiigAooooAqs04ejxEgaXxAQyxaCBa02jU3vsgFL2P4ZxBADomKb5ssCuZOXypF1AzAH7V1JI8QKU7VgmlRpHUaExMLixIl5pgz4jl32aPlRw2aTQQQC7KSD5mjLOL5W+bglJOYyo/hdXAcuUkJHhXwKG0+p6U46x5iomIyeCRgzRoWHRrAMNiNmG/Qn76VF+In6kVWB41jddUiNEpjaZGYqwaMOI7jSSQSWWwIudVWMObYd9D6lBJZE5g5b321IA9jfpt7qi43hOJ1GgmNljijjI3CCF+YllPXe179bCq3OeFJZpAzMkuqHkSbtCVBcsXjADjcHcHuq2NGQrTfGBe+WQH6FtJ0qGDtbbxEWBPwv8aq+HpdWXgqdNyRcdRbrXpXFeXc7BTR9SUNr+Y3v+Fed8N4NThDGDsHcfjWGosmuhwUjYCOTVy4mc33dm7+pNcMBmHzeTTbTv0vcVNznh6QAomqxFgRvpPmBRw7wToVWkJNr+11N/TtUJYOlvPBf5tmTx4cSDoR199eeT5uXfxSP1+2VHur1fHQocKqkbX02pDzX5P0cXU979SP8AvSnRGa4IeEm0kXv6HWT+tQePcO7cph3v+lNWVcNAG8liQABbfp5nvVbxuVAi8g/7UcZG4uWBq+RWeQI8bG4F2IC7KdgCW7k+XpV/HxVJAszYkvzQrssDR6IzoJP0UwuHGmxNzewJsKPkry8R4It3kkZifQbAfn99MEmSRtMJXd3sSVjZ7xqxUqSEt5E9b9TW8bo5ZbYza9iq/tCZJ0tyJJJY3Q8ssE5iWkhDN4iAUMnbsKMDw2fnrzTxq2uON7qzctZl1I9kJ3uujcjsavcHg4YRaJI4wTchAqgnz2rscWg6uv8AUKojc/8AFEbI8uMGHSItq5YKqf8AQCdAN+4Ww+FT6itmcQ6yIP51/eiHM4nbSkiMfJWBP3CmQ4yeWiVRRRTICiiigAooooAKUvlNkK4K4JH0qdDbzptpO+VM/wBx/wDan61Gp6WdfRK+oh9nlfzxvtt/Uf3rIzCT/wAj/wBTfvUS9GqvnWz3nhx7E9c2lHSWT+tv3rqufzjpNJ/W371WaqyGo3MT0tP4r9C2/wD0eItbnSW8tZrhHmsi+y5HfbaoF621UWyfC0/iv0LH+2Zu7tW65/N9s/hVbqrGrcUWyHpQ+KLVs7mIsZGt5bftUVs6mHSRvwrizVGlpWyfCh8UTWzaX7bffXOTHMerE+/eouqtS1Oylpx7InDNJBsJHA8gxArR8xkP13/qP71DvWNVFs02R7I7tiWP1m+81oZD5muZasa6LY9q7G5amj5NG/xBP4X/ACpT100fJs/+Ixe5/wDiavTfmRydav5ef0z22iiivonhAooooAKKKKACkz5VT/cR/up+tOdJfysH+4j/AHU/Wo1PSzr6H+4h9nkN6L1z10F6+ce9s6aqA1ctVZ10hnYGshq466zroEzsWrBbce/9K5h6L7j3/pQQyVeuE9dNVRpZN6RDZktWNVaFq11VRaOl611VzLUGSkUdNVYvXPVRemB0Jpn+Tk/4lD/N/wATSnqpk+Tpv8Sg97f8TVw9SOPrP6E/pnvVFFFfRPCBRRRQAUUUUAFJfyrRlsEAoJPNXYC56HtVvjsyfewOkE+z1sO9Ucuapvcn43rKck1R2dNGWnOOp2PKI8qmY7ROf5TWJMtlXYxuPepr0PEcQorXH6/lWknGajqG/pb87Vy7F3PRfxKfw/c82cEGx2PketY1U85rxPA8bGWIMLH6h1X7W22PrSAr1nKNHf0/U+MniqO2qs6q46qyGqTqO4NZ1bj3/pXHXWQdx8fyoIZLJ2qM53rqX2qJI+9IxbNy9a6q1LVqWqjSzcmsXrQtWNVItMk4bDtI4RFLMdgB1NXQ4Jxf/jt72X96seHuFHXlzDERozC4WxaysO5v1saZhl897Ryo38RYfiAa2jDGT5XUdfslWnX7iSOBsX15Y/rX96tuDOHp4cfC8iEIrHU1wQNiKYJJMVGPFGGHnG4b8DY/hWmDzOW5LQyC/wDpY1aikzin1+pqQcXWcHpUcyt7JB9xrpSVgsce0cgP8JFM2VY0yKdQsVNj69wa6lKz4M9PaT6KKKoyCouZY0RRlz26e+pVLXGkh0Rr2Ytf4W/ek8IqKtkFeIDf2SR5gWFq4TcXRD2rA+th+dS48ZoRVCjyrTE40ddCn3gftWOe52WuxDbimFulr+grhLxrGo6X/lP7VLXMdQI0ge7/AOVGfO2TYAUs9ysdisbj+KxvYA/aUj8xSfxXxBBOUEQQuLlnQWFtgATYX3p6OfMSbqvluAf0pU44x30aJoTdz4goBFhe341lL0n0ele3VjgUdVGquJNGqsD0O4kaqyr7j4/lXANWY38Q95/KkRKWCcz7VDkaurtUSVqDKUjqXrXXXNmrXVVFqR1LUa64lqwWooe4dsqiiaOPTNKNhdvCR6gHyHlTHgMtHVMUf5lB/I15jw4o+c2KhgynYk2BuDcAHrXoOCySMqNJkQkgXDkj7mvW8cnn9eLUmrLhlxCEWkie/nrX9Gru+NxY/wAu/wDAwb8L3/CqzF4WTD7rKW/iW/5Gq7AcaSsxBUeHvfr8O1XdHI1aGrD5zKB4oZL+RBsam8N8Ta8TymXSWXp6jcfrVfDxA2i+kXqFhMTqzCCQCxZwDarTyYzXldo9QooorY4j/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7975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a:t>
            </a:r>
            <a:endParaRPr lang="en-US" dirty="0"/>
          </a:p>
        </p:txBody>
      </p:sp>
      <p:sp>
        <p:nvSpPr>
          <p:cNvPr id="3" name="Content Placeholder 2"/>
          <p:cNvSpPr>
            <a:spLocks noGrp="1"/>
          </p:cNvSpPr>
          <p:nvPr>
            <p:ph idx="1"/>
          </p:nvPr>
        </p:nvSpPr>
        <p:spPr/>
        <p:txBody>
          <a:bodyPr/>
          <a:lstStyle/>
          <a:p>
            <a:r>
              <a:rPr lang="en-US" dirty="0" smtClean="0"/>
              <a:t>a </a:t>
            </a:r>
            <a:r>
              <a:rPr lang="en-US" dirty="0"/>
              <a:t>person or thing that is being discussed, described, or dealt with.</a:t>
            </a:r>
          </a:p>
          <a:p>
            <a:endParaRPr lang="en-US" dirty="0"/>
          </a:p>
        </p:txBody>
      </p:sp>
      <p:sp>
        <p:nvSpPr>
          <p:cNvPr id="4" name="AutoShape 2" descr="data:image/jpeg;base64,/9j/4AAQSkZJRgABAQAAAQABAAD/2wCEAAkGBhQQEBQUEhAUFRUQEBAVFhYVFBAVGBQVFBUVFBUVFhUXHCYeGBojGRQVIC8gIycpLCwsFR4xNTAqNScrLSkBCQoKDgwOGg8PGi4lHyUpNCwuLzQpLCwsLCwwLCw1LCksLC8sLCwqLCw0KSwsLSksLywsKjAsLC4wLyopLC0sLP/AABEIAOEA4QMBIgACEQEDEQH/xAAcAAABBQEBAQAAAAAAAAAAAAAAAQIDBAUGBwj/xABFEAACAQIDBQUFBQYDBgcAAAABAgMAEQQSIQUTMUFRBiIyYXEHgZGhsRQjM0JSQ2JygsHRssLwFRYkU5KiRGNzg5Oz4f/EABoBAQADAQEBAAAAAAAAAAAAAAABAwQCBQb/xAA1EQACAQIDBQYFBAEFAAAAAAAAAQIDEQQhMQUSQVHwMmFxgbHREyKRocEUQlLx4QYVFkNi/9oADAMBAAIRAxEAPwD3GiiigCiiigCiiigCiiigCiiigCiiigCimtIBxIF+pFOvQBRRRQBRRRQBRRRQBRRRQBRRRQBRRRQBRRRQBRRRQBRRRQBRRVDae3YcN+LKqki4XixF7XCjU61DdtTuEJTe7FXZforkcT7REH4cLt/EVQfK9ZWI7fYhvCsaD0LH4k2+VVutFHo09k4qf7beL6Z6HUU+KSMXd1UdWYKPnXluI7QYiTxYiT3HJ8ktVA6m51PU6n41W6/JG6nsKX75/Rf0em4nthhU/bBj+4Gf5gW+dZWJ9oaD8OF2/iKqPlmNcPaltXDrSZvp7Hw0e1d+ftY6PE9vcQ3gWNB6Fj8SbfKsvEbfxEnixEn8pyfJLVQpyIWNlBJ6AEn4Cq3OT4m6GEoU+zBLy/Ixxc3Op6nU/GnxyFfCxX0JH0qbD4B5Gsqm9wNdACeAN+Ztwq5JsFkF3kRRew1NieepsNPWoSZZKtTj8rZWj2tMvDESj/3JLfC9qtxdpcX+Wdz/ACo31U00LhkOu8k18gBbnoRmv601dsFPw0ROPAXOosf9cq6u1xM8owqaU0/FL+/samF7S461+6R+p0RRp592rEnbLExaSRw6GxANm68A5I08q5ubHyP4nOotYaA+oWwNV6n4j4Mr/Q0pdqEfJfnL0Ovj9obfmw490h+hWrKe0GP80Mg9Ch+pFcPRT4s+ZxLZWFf7fu/c9Bj7dYc8d4vql/8ACTVmPthhW/bW9UkHzK2rzWiuvjSKZbGw70bXmvY9TTtBhzwxEXvdR9atR4xG8MiH0ZT9K8iq3s/Y8mINo4yw5twUerHT3cfKulWb4GapsalFbzqWXfb/AAesUVy+x+xIjs0sjMf0ozIo9SO83y9K6itEW3qjwa8KcJWpy3u+1gooorooCiiigCiiigCvGvahiSu0mF//AA8FvS8h+pNey15D7Z8CUxME35ZYTGegaJiw16kSH/oNU1leJ6uyaihiPFPr7HIptJhzrY2TIZYsS5cj7NCsgFgc5OclT00QmuUEtbfZzaCxifORlYYcNc/kLtFIfcs16yRjnmfUVsRJQbjrl6o0zOy4eOdsuWWV41GubuAkt0tdSPUUyPaoN9DoCTbWwHEnoPOpJFYJFCVhY4WUoRJcx3GC3rs9gcwD7xrW1tTDLGkcriOF99s2XMYN5HHdMQEbIpAtcZCdOKaaE1LgVwxt1mr3eXg27fYl+3KDYgqRbQggi4BGh6gg+hFSLiVPMVBt/DJLNOYmk30b4UMrZMjb0JEuQjUEEpx461Sk2WcwWKdJjvxA2UOm7lN8oOYaqcrWcaHKahxaZfTxVOcU3ll9Mk/zlz8TYDg86tx7SdbaIbcLxRae8Lf51zx2Tilt9w5urHuZZLZbBgchNmBI0OtU02sR+b51zmi1OlVWTT+52M+2ZX4uRbkunz4+69U2Yk3JJPU61kQY2RgpCkh5lhU93vSsAQgvzsR5a8af/tWxIYWKsVI6FTYjTzFG3xEacI5QsalFUE2qtTLj1POlzvdZZoqJcQp5ipA9CLMWikLVq7M7Nz4ixVMiH873UW/dHFvp510k3kiupUhSjvTdkZdX9mbCmxP4ad39bd1Pcfze4Guy2X2NhisXG9cc3Ayg+ScPjc+db4rRGh/I8HEbaisqKv3v2Oc2X2Hij1lO9boRZB/L+b3m3lXSRoFAAAAHAAWA9BSio58SqC7G1zYDUknooGpPkKvUVHQ8GrXq4iV5tt9aIloqvCzsbkBF5KdWPmxGi+gvy1HCrFdFLVgooooQFFFFAFFFFAFYnbDC4V8K32yPPEjIbAsGD3yqUKkEHvW4jQm+l6265P2oMRs5yOUsF/e4X6kVZSgpzjGWjZzKbgnKOqPG9vdnc8pbB/dR20R3aQnU6lydNLaa26msaXAYqPxQ5/NCD9bVvLjKlXHHrXtz2dhpaKxVT2liofuuc1Ht14mBO9jKsGuc4AYAgHXuk2JHoSOBrTw/aovbM0ciiOSPLlVBkky5lG7y2F1BFud61DiQ3EA+oBqq2w4J3C7hMzsqi3dOZjYai1tTWKpshfsn9TdDbcv+yCfqEfaA7yWTL3pVgtY3AeBomUnyO6N/4q1/95g0iscU7BsVh33bRIN0iyZmzzW7wXlY+orI2j7PngGY76Jb2zB0kS/me9b41mTbFxEZIEisR+V0ZGHkTfQ+6sL2dXWcLPwZvjtTCzymnHy8PHkb+FxhWNMrkZdsBtDxBVbNpxHdOvnWvhMSYZFU4lYknx+JAiXD5999/kZZWJt0A00BrgWMyeKAnzRlb62NT4XtS8Nws0kWY3OYMLt1uw4+Y1rJKhUp9qLRu/UUKy+Sa87flP0+mp2eGyssGHMaZG2riUuAysqo0drMpBvlOW/GwHSs3D4OAJCZ5ZVfFAuGXdmOJSxVGkzDM1yCTYiwFZuB7SEEMN3JbEjEA895dc9ipsAwWx09LVNBtGFljWdJCILhd2U78ZbPu3zEWAJIDDkx051S7GuLnHR5dz8fdfTkXothkiMfaIxLMjPHFlkIkVSw7s1slyFJAPlwvWUmK0vfjWxszaELIsckkYw5Db2CbOzIxzd7DOBe500vcG/WueVv9G1/faq5RXA1Ua025KXp49ced3fK8uLPWpVx561nXovXNjWqp3ns9i+04sZ+8sSM9jqCRYLceRYH3V6zXmXseju2IboqD4m/+WvTL1uoK0D4/a9VzxLT4Jeg8Ut6yNq9o4sOcpJaQjSNNXN72JH5RodTYaVl4bCz7QN52yQX/DS9m6hm/ac+i+VxWqNNyV+HM83dS7WXq/L86Gym2N8xTDANlNmlN92v8P8AzD5DTzq7h8EEOYks5GrtqfQclGnAACn4fDrGoVFCqo0Apk05JyJ4uZ5IOp8+gqvdTeRLnZWWXXXcWKKKKg4CiiigCiiigCiiigCsntXso4rBTwqAWeJsl+G8XvJfp3lWtaipi3Fpohq6sfMU0xjbJICjjijgqw9VOtOWcHnXr3ayaPG5oZheNJCMutiVOjHXU3F64nE+ziA/hTSRn+LMP++9Zv8AleHjUcJReXEf7fO10zmxLV3ZM9sRAemIgPwkU0/EdgcUlzHNHIOQYFT72BP0rNm2ZjISC+Fc2N80ZDAW58j8q9Wjt7BV1ZVEvHIzywdWPA6KXFQwDEgSu5luhjMWQKRKGZmbMQ1spt61a2xBFJPiGDyKUxSiQvkK2lkKFkAsRlPInUVw822AS29LKzFid4pQknUnvAVqtt7eb4kKftIXNY6AqyvcDW/A6edejCalaUJX+nd+EUOLWTXWZpR7JdmZRa6z7ixNruA7NbkAFQkk8rVG2xxnUON4jpKwaFkcMEUlirHTukC99bX8qtY7aeVsNmYowG9laMozZ2AjD8wTljUkfvEc6ljxUZZTnhzvHjFbdZ1jIaFgjFGACOW0IHHSu/iyau+XuRuK5yU/Z1GGfdWF7ZwCBfoGHOqT7Gdfw5nHkTm/xXrup55ny7m5hbBhcpzbpQsf3gbUKrhgxubG9qdtEiSORVWP7uJSYWRY5cPlCEujqPvUPE3PBhVc40qnaii2FWpT7Mmjz5jiE4hHHoQfrSDa5HjiYehB+tq3SlRPhweVUz2ZRlpkbKe1sRDV3M2Pa8Z/Nb1BFW48QG4MD6EGo5tlqeVUZdiDlWKeymuyz0ae3JfuivT3PVfZdtqLDriDNKkalUN3YLfKTcC/E68BXQYvtdJidMP91Gf2jDvsP3FPgHDU3PkONeKbMwTI4ZmLZDdQSSAeFwDpfzr1T2cMcViGEneSGMNbTxFgFv5aMfdWihglSpudXhwMOLxyrVd6nHN8Xn9Fb1v5HTdn+y4PfcHKde8SXkP6mY629dT9euRQBYCwGgA5Ugqnj8eVIjjF5G4Dko/U39BzrDWr73zSyS+iKkrZ6t/Vk085vkTxEXJ4hAeZ8+g5+lSwQBBYepJ4kniSeZqPDQCJLXuTqxPFmPM1OosKr37vdXiTbixaKKKEhRRRQBRRRQBRRRQBRRRQHlG2JCmJmU8ppPgWJHyIquuL866jth2PeWVp4pI1BQGQSMVAyixbMARbKBx6V5c3aZFYhgwsSMxVwptzBI4V8didnzjUlllc3xxEEkm8zrlxlTwYksyqDqzAC/mbVyuG29E/hkU+hFaeDx4Dqb8HU/Ag1h/S2klJF+/dZGsyiQ5CisSSLEKb/GsfE9ksG+pwyKT+ZAYyfelq044yJhmW6GW17XUgtYa8OdTowdYwwAyxSE2OW+Rjpcmw639a008LVhfck4u/euK9/M4lOL1Vzk5uwsf7KeVPIlXH/eCfnWfP2WxKXyvFJ0BDRn494V3f2UEg5soKu3FXtk1Oq8RaolhDeGVO8bKDcE+oscvvNbqeP2lQdlO/i0/XPj+NSmVGhPgeeSLiIrhoJADxKEMp9QDc/CnL2pbJuzMVUrks65Tl/TmcBsvle1egnBExhrXJkKW0PCw4cb3PD+9ZuI2ejjvID6ivSh/qPEQsq9NPjyKHgYPsM49JgeBp4etTE9kIW1Vcp6qSv0rPl7LyL4Jm9Gs3zNevR/1Lh59tNGaWAmtGR3osKgkweITiqt6XFR/ayPFGw+derS2rhamkzNLDVI6otha9M9jsHdxL9WhX4B2/zV5WmNU8/jp9a9C9nG3xBDMi2aWWVcg0totixPQaVbiq9OVCTUlbi75Wuc04tTV0elbS2nu7IgDSMNByUfqby+tLsjA5AWJLMxuWPFjzP9B5VR2Vg7nUlmbvO54n+w5AVr47FiGMtbhYKOrHRVHqbV8RSxX6ybr6Uoaf+pfyfh+1c+89KS+Gs9fREmcFrdAT/T+v16VLXmW38O+O2zFh1dguHiXeMjMtho8puDcEkot+pr00CvVottO+t+voccEwoooq8gKKKKAKKKKAS9FFF6AKKS9F6A4r2rYxkwsQBID4gBrcwEc2PUXsbeVeW/ageIHwr1T2r4Qvs/OP2E8bn0N4z/jB91eOiSvOxEfnPAx9Leq37iabBQv4ol+FQ/7JUfhyyJ6MSPgdKcJKsbPytNEr+Fpog38JcBvleqbcDLD4sH8kmvMrxnEp4MSjW/WtibeakfSrcXaPFR+KEMAbjdyKTc6E2cDiOV9a24drTzSyRMqPGHZDhyYY7C7KoivYhlsNRrw61nRbHYol5EV5b7uNs93sSts1sqkkGwJ1rl0Y8F+PRnoxxmKjo95d669xYu2qgjPE0eji26YDvixuy3HztpWlsvtXCQFWZbq1yEMZLXN7MDqOHGsiLZUrIGCeIMVUsgdwviKxk5mtY8BVJtlmVC24LpexbdllueV7Wqv4FnvRbXS9lxNEdq1NKlM7WPaKXBzWy4kyag3KsV4eYtUkByq3eU3mhIsym4DNrYcOI415yMCqaIzx25K7KB/Le3yqRcTiE8M+bykRT81sfnVXwJXvk9ea1Vu81w2rQlk7o9IMwZpS2T7okKCugBexJCi5t/WqeNRe6VK94G4W9gQeIvqAenrXFwdp8RGQTErHmUdk9dCD8L1b/wB91cjerKthYd1SB6ZP7VTWozlBpxu+evHxvplobaeKoyfyzRutGDVaXAKeQqrB2igfhMmvJjlPwa1aCTA6gg+lea4ThrkbVKMtGZU+wUPKrGydmCAkrxPOr96cDUyqTcd1sWWp6J2FuYHY85CB6Ko/qTRi8aJsYq3+7woaR+hZR/Qkf6FU9lbS+zbMVh45GlCjqS7C/uAv7qb2f2dvIJQSf+JcRE9UsXlI8yCwv1Fe7hs4U6UdErvxeaX3v9D57aFferKjHVu78FovNq39k3YbBZUkxcmkm0Jcy8dIySYwPUEt6EdK62ua2lM0mJSKI2GHAAymw3jL5cAsf/2HpXRRJZQCSbDiefnXoUK6nOVKKyjlfhfl7mu/DkPopKWthIUUUUAUUUUBHmpM1MLU0tUkEmakzVEXppepByntenZdkTlSQc+FFx0OIiBr5+baUy8GB9VH9LV9JdsNnHFYDEwi2aSB8t9AHUZkJPIZlFfNzxMPEpHkRaqKiV8zpQhNWkrjl2/IPFEp9CV/vUy9ol/NG4/6T/WqmWmSr3TYagG3rVThHkVywVKXA6XDduEzAndM6ZSHljbOCvhJYEBiLDU3OlaWA7XAhQZHbdsxG5nyZszFsrrYgi5OosQDasra2JihxDwNBGcLGFUKscW8s0SsJ1mPe3hLBrlrEG1Ucb2VG5hkj3ZvgkmkTeKZOL7yURk3yAAcP0nTjT4fJlTwX8ZNfc6mLakcjwySOyNAy8FLh1WQyKAbjK3eI10Oh8q0MJjTJLhpEkEIWVlyMWUMDOzHJYWckPlI43A5EGvNTsyREV8syI9sr2lVG6ZW8LadKmwu08RF+HipFvyBFj5m1vjXO5Yr/RVE9U/seg4vGsEiiUraXEYpHDBbN9+uUM1rqveOotxNO2phkMGIOWPNC8dimHaHJmfIVJ/OLHnrpevPF2lMOIRr/wASk+p186tntNNlKuJSCtrCQuLaG1mI5gfCuHF9eBRPDVbO8b5W+3TOw2js+AyYmKONkbDrK6sXZswjIzKVPAWOhvyF73p+2NlRyzFFkYSR4aMhcgyWjgVimfNfMQCb2traucx/bzetISDGJdG+7GbKbXQyhblbjr05VJB2wRpmlzIWeNkIBy8Yt1fmeFjRx7uPuUzp2bTjx5Wyz5D5OzZZ4kUKxnjR1PAWYEm5PDLla/pWV/s3KboSp6qSPmK6SLa6JgwuZDI28jTK6sVhlyvJmAPdNwQAde81ZYkFcMpblC26+uRVjxmIj8MzH+Kzf4tatRdqJ18SI3pmU/1+lFxSbsVRKjTlrFF0MbWh+43oe2LSJGrRhViVgq5ibZmLMb6am9erbLxIw+DjkKn7vCrJlv4pJzmCAn817L/OK8N3V9BxOg9ToK91w+E30ipb7qEiR+jMF3cKegRc5H76GrKMPhpqmvDrrIYVOpiJVZZt9fhFrs9s8xR55Dd3uzHzY5mPlcm/patisHtFtNgywxE5yVJtx491R5k6+6tbAo6xgSPmfmbAe7TpVmEnCMnQgm93WXOXHzPd+E4wU29fr4liiiivRKwpaSigFopL0UBTLUwtTS1MZq6IHF6Y0lMZ6iZ6ATF95GX9SMPiCK8NxeBEgFxqK9teSvIu0826xUwVNBIdAbcQGPzNebjot7sl11YfClU7PA52XYfQ1Ul2RIOAvW3HtNDxOU9G0+fCrYYGsCr1YFblUhkzn8PtWaDITDG5htu2kiztGBqoVgQSASSA1wOQFNwu3AJYWcE7rDSwNYgs6us4DWNrEGbXX8vursNkRKZluF8MniFxfdta4sbi9LtDYUUgQtHGSyzlt1bKRGoIYX0B43HQcBetcMU3Hea4+3udqu+KMPFbcjmhnY7sGTBLGULYoNvERVQJH3omAZQysApHO2pM+19oI7Y1jDBKuH+xvB3AAN7u0kzPEVaQEyXsWIuB0tUE3YsHLZZIzJYL4gDfhYNoeIqhiOycqEhZFNiQQwtcg6jMunEdKsWNpvXLxR2q0DSxGx47yokphjlxWz1sxDIqy4dpgWLd45WdgO8OOvUQ4TswjYuKFpXUSGXMkibmZd2pa2XvqQ1rhwcpCvqCBfP3uMhNyrEAxHTJIPuQVjuCL2CswtbUHXlT8L2vWN8ODCqLh5JWyZpc33sZiZYxKx3aWNwg0uBwrRGcJ5plqnfRkSbBxBi3iwtJHcjPEN4rZXMZK5bkjMp1t0PAisxo1bioN9eWtao2uEXB7jOWwZlyg2Ba+IaVB3SeK5Q1vPjV7tHu4FEMWomkOKe65SqyX+zw2Ooyxkkjqwqbciy5zP2JOV19CR9KUQMPDKw94P1vU1LauTl04S1RGs0w4OD6j+xqaPakq8UB9D/cU0VZ2fAZZoov+dPDF/8AI6p/mqLJ8CiWEoy1R2ux+x+LkwsWM3YEbhZAM6iQJe4OXgSQAQASTcc9K9jRxg8Ld7Z7XI/VI35Qeg0A8lFOlhVpIoFAEeHVJGHIZdIEt/Epfy3S9aSOD7RKJG/DiJEQ/U3OQ+XIel64qJwW7S7T07ub8vWyKqGHp022uv7I9hbKK3ml1kkudfyg/wBfoNOtaqvcXBuDqD1vXGe0Dta0VsLhjeaSwYqMxUNoqgc2bpXQ9no8QsC/a3VpeJyqBYclNtC3UgAfWtVDCqhRW7p92+LLqlXfln/hLgjVBpaYDTga7OBaKKKEhRRRQGUzVGzUpNRsakgaxqJjT2NRMaAjdq809oUSw4lXLAfaVJsb8Ywitc8ALMnzr0hzXAe1TZbSwxSohbcO4a2pCSAXa3TMifH1qHRjW+WR3CrKm96JyJiDdDekw2yyzqsTFWdgBY2FybXI4WrnopWTwMR5cR8OFaWC7RGNlZlsUYEMtyLjXVeNvS9Yquz6tPOOa64G2OKp1FaSt6G2XmgtJHJHMqsBmUMjKSDxVhYggGxtY2NTw9q1sFdBGPvLjLkuXQx3LC6jQ8BbhUmzMZhZFHfGUyJoDIDbNqrsDlKgHQmzCpsTsdCC+ZY1C94FZiA2bKAAwzWPHnbXU6VidOS09fc5lhqUtLrrrQv4bayOxcyfiNA2XU2dXS7BvDlyh9b3s1rVMYUdlULcytL94GbRw72FvDawXzs165Wfs+UuwR0sxBZLhcw01I0PLjx0psOIxEV8kmYEWIu0ZPqV0PwqptN2kvr49Z5GeeBqLOOaOlOA0NpAWSISMpBFlKhtG4MbMOnGqmLwAJZJIwcujAgG3LjVXD9qI1QiZHjfcPGCykg6WH3itlA4eIXsLX5DQn2qrQplZS0oQyFWDXEfdjFx14kdQKqnQilvLLr1/wAmGVNx1VjDl7JwE3QNGQQQY2K2I1BFudUMX2QkJLLiC5Y3JkuzH1a9z766BZakWWqo4ivDSX5IVSS0ZxM+xMRHxjDfwn+htVOSUp40ZfUED48K9GElDRq3FRWiO0ZrtRLViJLU87ScHga3+w7L/tLCFyAqz52J4ARI8t/dkvW4nY+HEyKixrnkIUEd06+Yr0nBezDAYfcy7gmTD7ux3kn3jroM6E5WJPUV6OHxEa6ckrWL411JG/s6FmU5wQ+IYyyjmitYJEdeIRVU2/Sx0vUHa3tIMFCAi5ppe5DGBcljoDYch/8AlXcZjlwsLSSG5vchQSzu2iogGpPBQPIVmbB2A5mOMxYBxDiyJxXDR8kXlntxYdbDmTspRTd5ef4Xvyz7jnO1+ul1xK/YzsccOTiMT38TLdiTru83EA83PM8uA0uT0kcwcZlIIbUEEEEdQazsRiDimMaEiFCVlcftGGhiQ9BwZv5RztpIgAAAAAAAA4ADlWmo2839OS5HKHg08GmCnCqyR4opBS1BIUUUUBjGo2qQ1G1SQRtUL1M1QvQEEhrI2mmYWPDpWtKazcSt6EnA7b7IRyEsncbqOB9RXGbQ2XJhzaRdOTDVT7+Xoa9gmw9UMTggwIYAg8jV0KzicOKZ5fgNnbyOd0VzJFuCu7zXszPnJUeIWT51cbaWIwxyygSplVPFxBSOUrluLW3iajLrwOlbe0+yBUP9mbJnyErrxRsylGGqEGqBZZ5suIjtIc+jlwS2TCKWDIe9+HPY62vcqbEVZKFKv2l7kxnOn2WaOz+2CSut2Ckb+62NrPEqKChuWAZRxuOFaUcEcqiRmsSkNwhiTvMZEZrMMvFB3RluT51x2L7P5lQRRyO4SZpQVGZCk8kS3AJW/cIAUkkqTYaVSwe0poTdHzC1rNY3HS54j+IGsNXZ0nnB7y5cTXTxaWUsmd1iNjlVFu+5lnQquukYU3C2ub3J0uLZedYkuxo8xIBja+pQlTf94c/fSbP7ZrwkzI//ABFj3V1mjyG1hbxBSLEc9OFbSTrJBvpCWMaNFqTd3ZrxNfmAGkv/AOmK8apQcG0rpnoRqRmvms0Ye5xEfhdZR0YZW+I0+VOXbWXSSN08yLj4jh77VbWSpLg8Resjf8l+DipgKM9MhMPj1cXVgR5EGrSy1mS7HjY3AynqpKn4imx4GdCBG28ubBWFiSeADL/aud2L0Z59XZtSOcczuuwMefHJ+4kjf9uX/NXpW8DMXY2SLNYngSNGf3agfzeVcV2U7I4jDzK7MgDxMrFWJKFspIAIFzpYGuvjAkIAH3URAA5Oy8/4VI95Hlr6uFpyhDcatnfxfstX5GalDnoPhwu8cSyDVb7tD+zB/MR+sj4DTrerjsU2IdoYmKoptNKpsR1ijYcGP5mHhB072qs2htFpJDh4Gsy230o/Ygi+Rf8AzSCDb8oIJ4qDdweGWJAiCyqLAf64nzr14x+Gu/rP29jqT3ibDQLGoVFCqoAAAsABoABUopgp4rkDhThTRThQDhS00U6oJCiiigMY1GalNRkVJBE1RPU7ConFCSpKKqSpV51qu6VAM6SOqzw1pvHUDx0BmPBWftDY6TCzqDzB5gjgQeR863miqFoqlMHn20+z0scbIrM8ba3Ft8jB94rKxIz2csbEg99u9wtSx2JgnIRIQskn2xr+GUShpJI1kW9rPcCxF9RY6V6S8FZG0OzscjK+QZ0YMptzU3HDzrRCs1qcONzzbG4LduY3tmCoWGpyllDZTp4hmsbXF+dQxmSMWjkYKDfISSl+oXl7rVq7c2BNE7uwzh3dywB4sSxuPU1krJWy1OtG0lcqTlB3WRdg28V0lQr5jUf3Fa+HxquLqwIPQ1z3Go/s1jdCVPUafHkffXl19jxlnSdu430toSjlNXOvWWut9nOG3mLJIuIomb0YkKD8zXl+F2tIhAdc4uBdRrroO7z93wr1fsDhp8PNIGgdWlhGUsO6NQbk9BzA14DnXjfpJ0KsfiR4noSxEatJ7j4HoGJkLNukJGgMjDTKp4KD+pvkNelU9o48gjD4ewfKMzAAiCPkbcC5HhX3nQWNbHbQMNsPB355BmZm1Eak6zS+pBCrzIsLAEizs3ACFLAkkkszNqzseLMeZNe1CO788tX11z8DyJO/yrQsbOwSwoEQWAudSSWJN2ZidSxJJJPEmrq1EtSrRu+bIJBThTRThUAeKUUgpRQDhS0gpagC0UUUJMgimEVKRTCKkgiYVEwqdhUbCoBWZaiZKtMtRstCSmyVE0dXWSo2joCi0VRtFV5o6Y0VAZ7RVE0VaLRVG0NSDKlwwPEVy+2uxSSXaPuN5cD6iu4aCoXgrqMmndENHjOP2XJhzaRSB+ocD7+XvqBXr2DGbNWQEMoIPUVxm2Ow9rtDp+6eHu6Vtp4nhIqlDkW/ZRsVMRi3eRQww0asoPASM1lb1AVreevECvVdq7VMVo4gGmkByKeCjgZHtwUfM6Dy8v8AZrj5MJJiIxAzyzJHkXgt0JF3f8qDPe+vCwua9L2Tsox3Z2zyyEGSQi1zyCj8qDgF5eZJJ4ru8t5+QgsrD9k7NEKnUu7nNJI3ikc8WPyAA0AAA0FaaCkSKplWsjbbuy0VRUqimqtSAVAFFPFIBTgKAUUopBTqABTqQUtQBaKKKEmYRTSKkIppFSQREUwipiKYRUAgK00rU5WmlaArlKYUqyVppSgKxSmGOrRSk3dCSoYqaYaubujdUBRMFNOGrQ3VOENSDM+xXp6bIU8RWosNTJHQgqYTZMaeFACeJA1PqavpFSqtSAUABKeFoFPFAIFpwFKBSigACltSiigClopaAWlpKWoJCiiigKBphooqSBpppoooBpppooqAIaaaWigG0UUUAlLRRQCinCiipA9alFJRQEgpwpaKAcKcKKKAcKWlooBaWkooB1KKKKAWiiioJCiiig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124200"/>
            <a:ext cx="32766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73491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Number</a:t>
            </a:r>
            <a:endParaRPr lang="en-US" dirty="0"/>
          </a:p>
        </p:txBody>
      </p:sp>
      <p:sp>
        <p:nvSpPr>
          <p:cNvPr id="3" name="Content Placeholder 2"/>
          <p:cNvSpPr>
            <a:spLocks noGrp="1"/>
          </p:cNvSpPr>
          <p:nvPr>
            <p:ph idx="1"/>
          </p:nvPr>
        </p:nvSpPr>
        <p:spPr/>
        <p:txBody>
          <a:bodyPr/>
          <a:lstStyle/>
          <a:p>
            <a:r>
              <a:rPr lang="en-US" dirty="0" smtClean="0"/>
              <a:t>a </a:t>
            </a:r>
            <a:r>
              <a:rPr lang="en-US" dirty="0"/>
              <a:t>mark, esp. a number, on the spine of a library book, or listed in the library's catalog, indicating the book's location in the library.</a:t>
            </a:r>
          </a:p>
          <a:p>
            <a:endParaRPr lang="en-US" dirty="0"/>
          </a:p>
        </p:txBody>
      </p:sp>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657600"/>
            <a:ext cx="4572000"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6419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OPAC</a:t>
            </a:r>
            <a:endParaRPr lang="en-US" dirty="0"/>
          </a:p>
        </p:txBody>
      </p:sp>
      <p:sp>
        <p:nvSpPr>
          <p:cNvPr id="3" name="Content Placeholder 2"/>
          <p:cNvSpPr>
            <a:spLocks noGrp="1"/>
          </p:cNvSpPr>
          <p:nvPr>
            <p:ph idx="1"/>
          </p:nvPr>
        </p:nvSpPr>
        <p:spPr/>
        <p:txBody>
          <a:bodyPr/>
          <a:lstStyle/>
          <a:p>
            <a:pPr marL="68580" indent="0">
              <a:buNone/>
            </a:pPr>
            <a:r>
              <a:rPr lang="en-US" dirty="0"/>
              <a:t>A</a:t>
            </a:r>
            <a:r>
              <a:rPr lang="en-US" dirty="0" smtClean="0"/>
              <a:t>n </a:t>
            </a:r>
            <a:r>
              <a:rPr lang="en-US" dirty="0"/>
              <a:t>online database of materials held by a library or group of libraries.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733800"/>
            <a:ext cx="18859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95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Dewey Decimal System </a:t>
            </a:r>
            <a:endParaRPr lang="en-US" dirty="0"/>
          </a:p>
        </p:txBody>
      </p:sp>
      <p:sp>
        <p:nvSpPr>
          <p:cNvPr id="3" name="Content Placeholder 2"/>
          <p:cNvSpPr>
            <a:spLocks noGrp="1"/>
          </p:cNvSpPr>
          <p:nvPr>
            <p:ph idx="1"/>
          </p:nvPr>
        </p:nvSpPr>
        <p:spPr>
          <a:xfrm>
            <a:off x="1043493" y="2323652"/>
            <a:ext cx="3376108" cy="3508977"/>
          </a:xfrm>
        </p:spPr>
        <p:txBody>
          <a:bodyPr>
            <a:normAutofit fontScale="85000" lnSpcReduction="20000"/>
          </a:bodyPr>
          <a:lstStyle/>
          <a:p>
            <a:r>
              <a:rPr lang="en-US" dirty="0"/>
              <a:t>a system used by libraries to classify nonfictional publications into subject categories; the subject is indicated by a three-digit numeral and further specification is given by numerals following a decimal point; publications are shelved by number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2438400"/>
            <a:ext cx="3932493"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2290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Fiction</a:t>
            </a:r>
            <a:endParaRPr lang="en-US" dirty="0"/>
          </a:p>
        </p:txBody>
      </p:sp>
      <p:sp>
        <p:nvSpPr>
          <p:cNvPr id="3" name="Content Placeholder 2"/>
          <p:cNvSpPr>
            <a:spLocks noGrp="1"/>
          </p:cNvSpPr>
          <p:nvPr>
            <p:ph idx="1"/>
          </p:nvPr>
        </p:nvSpPr>
        <p:spPr/>
        <p:txBody>
          <a:bodyPr/>
          <a:lstStyle/>
          <a:p>
            <a:r>
              <a:rPr lang="en-US" dirty="0"/>
              <a:t>literature in the form of prose, esp. short stories and novels, that describes imaginary events and people.</a:t>
            </a:r>
          </a:p>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5029200"/>
            <a:ext cx="329565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3581400"/>
            <a:ext cx="2705100" cy="1685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00000" flipV="1">
            <a:off x="838200" y="3768471"/>
            <a:ext cx="1619250" cy="1956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9950" y="3635121"/>
            <a:ext cx="1809750" cy="1490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4586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Non-fiction </a:t>
            </a:r>
            <a:endParaRPr lang="en-US" dirty="0"/>
          </a:p>
        </p:txBody>
      </p:sp>
      <p:sp>
        <p:nvSpPr>
          <p:cNvPr id="3" name="Content Placeholder 2"/>
          <p:cNvSpPr>
            <a:spLocks noGrp="1"/>
          </p:cNvSpPr>
          <p:nvPr>
            <p:ph idx="1"/>
          </p:nvPr>
        </p:nvSpPr>
        <p:spPr/>
        <p:txBody>
          <a:bodyPr/>
          <a:lstStyle/>
          <a:p>
            <a:r>
              <a:rPr lang="en-US" dirty="0"/>
              <a:t>prose writing that is based on facts, real events, and real people, such as biography or </a:t>
            </a:r>
            <a:r>
              <a:rPr lang="en-US" dirty="0" smtClean="0"/>
              <a:t>history</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657600"/>
            <a:ext cx="2095500"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799" y="3428999"/>
            <a:ext cx="2943225"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4972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Periodical </a:t>
            </a:r>
            <a:endParaRPr lang="en-US" dirty="0"/>
          </a:p>
        </p:txBody>
      </p:sp>
      <p:sp>
        <p:nvSpPr>
          <p:cNvPr id="3" name="Content Placeholder 2"/>
          <p:cNvSpPr>
            <a:spLocks noGrp="1"/>
          </p:cNvSpPr>
          <p:nvPr>
            <p:ph idx="1"/>
          </p:nvPr>
        </p:nvSpPr>
        <p:spPr/>
        <p:txBody>
          <a:bodyPr/>
          <a:lstStyle/>
          <a:p>
            <a:r>
              <a:rPr lang="en-US" dirty="0"/>
              <a:t>a magazine or newspaper published at regular intervals.</a:t>
            </a:r>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352800"/>
            <a:ext cx="3600450"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8274" y="3200400"/>
            <a:ext cx="2663483"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9228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Boolean Search</a:t>
            </a:r>
            <a:endParaRPr lang="en-US" dirty="0"/>
          </a:p>
        </p:txBody>
      </p:sp>
      <p:sp>
        <p:nvSpPr>
          <p:cNvPr id="3" name="Content Placeholder 2"/>
          <p:cNvSpPr>
            <a:spLocks noGrp="1"/>
          </p:cNvSpPr>
          <p:nvPr>
            <p:ph idx="1"/>
          </p:nvPr>
        </p:nvSpPr>
        <p:spPr>
          <a:xfrm>
            <a:off x="1043493" y="2323652"/>
            <a:ext cx="3223707" cy="3508977"/>
          </a:xfrm>
        </p:spPr>
        <p:txBody>
          <a:bodyPr>
            <a:normAutofit fontScale="92500"/>
          </a:bodyPr>
          <a:lstStyle/>
          <a:p>
            <a:r>
              <a:rPr lang="en-US" dirty="0"/>
              <a:t>Boolean algebra, developed in 1854 by George Boole in his book An Investigation of the Laws of Thought, is a variant of ordinary elementary algebra</a:t>
            </a:r>
          </a:p>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209800"/>
            <a:ext cx="4448175"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3547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a:t>
            </a:r>
            <a:endParaRPr lang="en-US" dirty="0"/>
          </a:p>
        </p:txBody>
      </p:sp>
      <p:sp>
        <p:nvSpPr>
          <p:cNvPr id="3" name="Content Placeholder 2"/>
          <p:cNvSpPr>
            <a:spLocks noGrp="1"/>
          </p:cNvSpPr>
          <p:nvPr>
            <p:ph idx="1"/>
          </p:nvPr>
        </p:nvSpPr>
        <p:spPr/>
        <p:txBody>
          <a:bodyPr/>
          <a:lstStyle/>
          <a:p>
            <a:r>
              <a:rPr lang="en-US" dirty="0" smtClean="0"/>
              <a:t>the </a:t>
            </a:r>
            <a:r>
              <a:rPr lang="en-US" dirty="0"/>
              <a:t>exclusive legal right, given to an originator or an assignee to print, publish, perform, film, or record literary, artistic, or musical material, and to authorize others to do the same. </a:t>
            </a:r>
          </a:p>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191000"/>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092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Fair Use</a:t>
            </a:r>
            <a:endParaRPr lang="en-US" dirty="0"/>
          </a:p>
        </p:txBody>
      </p:sp>
      <p:sp>
        <p:nvSpPr>
          <p:cNvPr id="3" name="Content Placeholder 2"/>
          <p:cNvSpPr>
            <a:spLocks noGrp="1"/>
          </p:cNvSpPr>
          <p:nvPr>
            <p:ph idx="1"/>
          </p:nvPr>
        </p:nvSpPr>
        <p:spPr/>
        <p:txBody>
          <a:bodyPr/>
          <a:lstStyle/>
          <a:p>
            <a:r>
              <a:rPr lang="en-US" dirty="0" smtClean="0"/>
              <a:t>the </a:t>
            </a:r>
            <a:r>
              <a:rPr lang="en-US" dirty="0"/>
              <a:t>doctrine that brief excerpts of copyright material may, under certain circumstances, be quoted verbatim for purposes such as criticism, news reporting, teaching, and research, without the need for permission from or payment to the copyright holder.</a:t>
            </a:r>
          </a:p>
          <a:p>
            <a:endParaRPr lang="en-US" dirty="0"/>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4648200"/>
            <a:ext cx="2743200" cy="1988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99912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22</TotalTime>
  <Words>353</Words>
  <Application>Microsoft Office PowerPoint</Application>
  <PresentationFormat>On-screen Show (4:3)</PresentationFormat>
  <Paragraphs>51</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Austin</vt:lpstr>
      <vt:lpstr>Glossary of Terms</vt:lpstr>
      <vt:lpstr>OPAC</vt:lpstr>
      <vt:lpstr>Dewey Decimal System </vt:lpstr>
      <vt:lpstr>Fiction</vt:lpstr>
      <vt:lpstr>Non-fiction </vt:lpstr>
      <vt:lpstr>Periodical </vt:lpstr>
      <vt:lpstr>Boolean Search</vt:lpstr>
      <vt:lpstr>Copyright</vt:lpstr>
      <vt:lpstr>Fair Use</vt:lpstr>
      <vt:lpstr>Plagiarism </vt:lpstr>
      <vt:lpstr>Genre</vt:lpstr>
      <vt:lpstr>Subject</vt:lpstr>
      <vt:lpstr>Call Number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Glossary of Terms</dc:title>
  <dc:creator>acs</dc:creator>
  <cp:lastModifiedBy>acs</cp:lastModifiedBy>
  <cp:revision>3</cp:revision>
  <dcterms:created xsi:type="dcterms:W3CDTF">2013-09-25T16:45:30Z</dcterms:created>
  <dcterms:modified xsi:type="dcterms:W3CDTF">2013-09-25T17:07:33Z</dcterms:modified>
</cp:coreProperties>
</file>